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" name="Shape 1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elfoli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ctrTitle"/>
          </p:nvPr>
        </p:nvSpPr>
        <p:spPr>
          <a:xfrm>
            <a:off x="539750" y="4910137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539750" y="5659437"/>
            <a:ext cx="8061324" cy="279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Shape 21"/>
          <p:cNvCxnSpPr/>
          <p:nvPr/>
        </p:nvCxnSpPr>
        <p:spPr>
          <a:xfrm>
            <a:off x="539750" y="6135687"/>
            <a:ext cx="806132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U_Logo_lang_RGB_rot_PPT-1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0487" y="539750"/>
            <a:ext cx="2160586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_130227_PPT_Bild-Aussicht" id="23" name="Shape 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860424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el und vertikaler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749550" y="139700"/>
            <a:ext cx="3641724" cy="8061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kaler Titel und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 rot="5400000">
            <a:off x="5457031" y="2847181"/>
            <a:ext cx="4273550" cy="2014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1350168" y="907256"/>
            <a:ext cx="4273550" cy="5894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el und Inh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539750" y="2349500"/>
            <a:ext cx="8061324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Abschnittsüberschrif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23887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0" i="0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23887" y="4589462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Zwei Inhal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539750" y="2349500"/>
            <a:ext cx="3954463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46612" y="2349500"/>
            <a:ext cx="3954461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Vergleich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30237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30237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30237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0" y="1681163"/>
            <a:ext cx="388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0" y="2505075"/>
            <a:ext cx="388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Nur Titel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Le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Inhalt mit Beschriftung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3025" lvl="1" marL="784225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7312" lvl="2" marL="119221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Bild mit Beschriftung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jpg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539750" y="2349500"/>
            <a:ext cx="8061324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_Logo_lang_RGB_rot_PPT-2" id="12" name="Shape 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32650" y="539750"/>
            <a:ext cx="1368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b="0" i="0" lang="de-DE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>
            <a:off x="7232650" y="6278562"/>
            <a:ext cx="1366837" cy="431799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Dezentrales Logo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</a:p>
        </p:txBody>
      </p:sp>
      <p:pic>
        <p:nvPicPr>
          <p:cNvPr descr="TU_130227_PPT_Bild-Aussicht_Streifen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9750"/>
            <a:ext cx="695007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650" y="6274178"/>
            <a:ext cx="1366837" cy="54311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Relationship Id="rId4" Type="http://schemas.openxmlformats.org/officeDocument/2006/relationships/image" Target="../media/image15.png"/><Relationship Id="rId9" Type="http://schemas.openxmlformats.org/officeDocument/2006/relationships/image" Target="../media/image6.jpg"/><Relationship Id="rId5" Type="http://schemas.openxmlformats.org/officeDocument/2006/relationships/image" Target="../media/image27.jpg"/><Relationship Id="rId6" Type="http://schemas.openxmlformats.org/officeDocument/2006/relationships/image" Target="../media/image19.png"/><Relationship Id="rId7" Type="http://schemas.openxmlformats.org/officeDocument/2006/relationships/image" Target="../media/image13.jpg"/><Relationship Id="rId8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jpg"/><Relationship Id="rId9" Type="http://schemas.openxmlformats.org/officeDocument/2006/relationships/image" Target="../media/image23.jpg"/><Relationship Id="rId5" Type="http://schemas.openxmlformats.org/officeDocument/2006/relationships/image" Target="../media/image10.jpg"/><Relationship Id="rId6" Type="http://schemas.openxmlformats.org/officeDocument/2006/relationships/image" Target="../media/image29.jpg"/><Relationship Id="rId7" Type="http://schemas.openxmlformats.org/officeDocument/2006/relationships/image" Target="../media/image12.png"/><Relationship Id="rId8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8.jpg"/><Relationship Id="rId5" Type="http://schemas.openxmlformats.org/officeDocument/2006/relationships/image" Target="../media/image25.png"/><Relationship Id="rId6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539750" y="4932578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AEC Blockstarter 4.0 (4.</a:t>
            </a:r>
            <a:r>
              <a:rPr lang="de-DE"/>
              <a:t>2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– Group A</a:t>
            </a:r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539750" y="5374580"/>
            <a:ext cx="8061324" cy="5642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Patrick Friedrich, Morgan K. Geldenhuys, Jan Kalkan, Dennis Meyer, Marc Ottenbacher, Thanh Tuan Tenh Cong, Johnny Tran, Janis von Bleichert | ISE | Blockstarter 4.0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2444250" y="2721000"/>
            <a:ext cx="42555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de-DE" sz="9600">
                <a:solidFill>
                  <a:srgbClr val="CC0000"/>
                </a:solidFill>
              </a:rPr>
              <a:t>Q &amp; A</a:t>
            </a:r>
          </a:p>
        </p:txBody>
      </p:sp>
      <p:sp>
        <p:nvSpPr>
          <p:cNvPr id="188" name="Shape 18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89" name="Shape 18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1" type="ftr"/>
          </p:nvPr>
        </p:nvSpPr>
        <p:spPr>
          <a:xfrm>
            <a:off x="539750" y="6372225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539750" y="6557963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1492050" y="2721000"/>
            <a:ext cx="61599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de-DE" sz="9600">
                <a:solidFill>
                  <a:srgbClr val="CC0000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what-is-the-blockchain-and-why-is-it-so-important.jpg" id="90" name="Shape 90"/>
          <p:cNvPicPr preferRelativeResize="0"/>
          <p:nvPr/>
        </p:nvPicPr>
        <p:blipFill rotWithShape="1">
          <a:blip r:embed="rId3">
            <a:alphaModFix/>
          </a:blip>
          <a:srcRect b="0" l="5697" r="5144" t="0"/>
          <a:stretch/>
        </p:blipFill>
        <p:spPr>
          <a:xfrm>
            <a:off x="5608250" y="2098675"/>
            <a:ext cx="2992826" cy="174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wdinvesting.png" id="91" name="Shape 91"/>
          <p:cNvPicPr preferRelativeResize="0"/>
          <p:nvPr/>
        </p:nvPicPr>
        <p:blipFill rotWithShape="1">
          <a:blip r:embed="rId4">
            <a:alphaModFix/>
          </a:blip>
          <a:srcRect b="5419" l="5352" r="5433" t="9226"/>
          <a:stretch/>
        </p:blipFill>
        <p:spPr>
          <a:xfrm>
            <a:off x="539750" y="2098675"/>
            <a:ext cx="4009876" cy="174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ckstarter-website-gehackt-passwortanderung-notig_sqb3.jpg" id="92" name="Shape 92"/>
          <p:cNvPicPr preferRelativeResize="0"/>
          <p:nvPr/>
        </p:nvPicPr>
        <p:blipFill rotWithShape="1">
          <a:blip r:embed="rId5">
            <a:alphaModFix/>
          </a:blip>
          <a:srcRect b="14683" l="16374" r="14707" t="14690"/>
          <a:stretch/>
        </p:blipFill>
        <p:spPr>
          <a:xfrm>
            <a:off x="539750" y="4195187"/>
            <a:ext cx="2809549" cy="182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e_money.png"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9823" y="3983503"/>
            <a:ext cx="1161251" cy="113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e-threat-vectors-more-security-compliance-challenges-landingPageImage-9-w-661.jpg"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6437" y="5115625"/>
            <a:ext cx="1008025" cy="10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.jpg"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4437" y="5053562"/>
            <a:ext cx="1823299" cy="1132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ns-rev-3.jpg"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6212" y="3969358"/>
            <a:ext cx="1512025" cy="1008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>
            <a:endCxn id="90" idx="1"/>
          </p:cNvCxnSpPr>
          <p:nvPr/>
        </p:nvCxnSpPr>
        <p:spPr>
          <a:xfrm flipH="1" rot="10800000">
            <a:off x="4576550" y="2971000"/>
            <a:ext cx="1031700" cy="53700"/>
          </a:xfrm>
          <a:prstGeom prst="straightConnector1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" name="Shape 98"/>
          <p:cNvCxnSpPr/>
          <p:nvPr/>
        </p:nvCxnSpPr>
        <p:spPr>
          <a:xfrm flipH="1">
            <a:off x="2336024" y="3748487"/>
            <a:ext cx="1188600" cy="888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" name="Shape 99"/>
          <p:cNvSpPr/>
          <p:nvPr/>
        </p:nvSpPr>
        <p:spPr>
          <a:xfrm>
            <a:off x="-90975" y="4472525"/>
            <a:ext cx="4071000" cy="1270500"/>
          </a:xfrm>
          <a:prstGeom prst="mathMultiply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</a:p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lockstarter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8675"/>
            <a:ext cx="8809449" cy="41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tarter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8675"/>
            <a:ext cx="8809449" cy="41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Team and Task Division</a:t>
            </a:r>
          </a:p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Patrick Friedrich.jpg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099" y="2386224"/>
            <a:ext cx="780074" cy="976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4658525" y="23955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Patrick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5080075" y="2893750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Johnny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859375" y="42337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Thanh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229325" y="5150600"/>
            <a:ext cx="691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Marc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153700" y="4792100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Morgan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581675" y="4056200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Janis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104100" y="53958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Jan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249950" y="62691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Dennis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050" y="3510824"/>
            <a:ext cx="1081450" cy="10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200" y="5150600"/>
            <a:ext cx="974126" cy="1208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n.png"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2299" y="5418416"/>
            <a:ext cx="866025" cy="1156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nis.JPG" id="128" name="Shape 128"/>
          <p:cNvPicPr preferRelativeResize="0"/>
          <p:nvPr/>
        </p:nvPicPr>
        <p:blipFill rotWithShape="1">
          <a:blip r:embed="rId8">
            <a:alphaModFix/>
          </a:blip>
          <a:srcRect b="0" l="0" r="0" t="19801"/>
          <a:stretch/>
        </p:blipFill>
        <p:spPr>
          <a:xfrm>
            <a:off x="2121743" y="4070049"/>
            <a:ext cx="1081455" cy="1156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ny.jpg" id="129" name="Shape 129"/>
          <p:cNvPicPr preferRelativeResize="0"/>
          <p:nvPr/>
        </p:nvPicPr>
        <p:blipFill rotWithShape="1">
          <a:blip r:embed="rId9">
            <a:alphaModFix/>
          </a:blip>
          <a:srcRect b="25814" l="25302" r="12345" t="29164"/>
          <a:stretch/>
        </p:blipFill>
        <p:spPr>
          <a:xfrm>
            <a:off x="5809050" y="2063311"/>
            <a:ext cx="866025" cy="1111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nis.jpg" id="130" name="Shape 130"/>
          <p:cNvPicPr preferRelativeResize="0"/>
          <p:nvPr/>
        </p:nvPicPr>
        <p:blipFill rotWithShape="1">
          <a:blip r:embed="rId10">
            <a:alphaModFix/>
          </a:blip>
          <a:srcRect b="0" l="15389" r="10695" t="18005"/>
          <a:stretch/>
        </p:blipFill>
        <p:spPr>
          <a:xfrm>
            <a:off x="4941774" y="5456349"/>
            <a:ext cx="974124" cy="108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gan.jpg" id="131" name="Shape 1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475" y="4051562"/>
            <a:ext cx="1156425" cy="115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 Contract(s)</a:t>
            </a:r>
          </a:p>
        </p:txBody>
      </p:sp>
      <p:sp>
        <p:nvSpPr>
          <p:cNvPr id="137" name="Shape 137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54811" l="13133" r="61883" t="8816"/>
          <a:stretch/>
        </p:blipFill>
        <p:spPr>
          <a:xfrm>
            <a:off x="5275874" y="3355525"/>
            <a:ext cx="3779049" cy="284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.png" id="140" name="Shape 140"/>
          <p:cNvPicPr preferRelativeResize="0"/>
          <p:nvPr/>
        </p:nvPicPr>
        <p:blipFill rotWithShape="1">
          <a:blip r:embed="rId4">
            <a:alphaModFix/>
          </a:blip>
          <a:srcRect b="14240" l="26849" r="25510" t="15123"/>
          <a:stretch/>
        </p:blipFill>
        <p:spPr>
          <a:xfrm>
            <a:off x="7412525" y="3355525"/>
            <a:ext cx="1188550" cy="17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starter.png" id="141" name="Shape 141"/>
          <p:cNvPicPr preferRelativeResize="0"/>
          <p:nvPr/>
        </p:nvPicPr>
        <p:blipFill rotWithShape="1">
          <a:blip r:embed="rId5">
            <a:alphaModFix/>
          </a:blip>
          <a:srcRect b="57237" l="0" r="53810" t="0"/>
          <a:stretch/>
        </p:blipFill>
        <p:spPr>
          <a:xfrm>
            <a:off x="4985975" y="1415625"/>
            <a:ext cx="4068950" cy="17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464475" y="2098675"/>
            <a:ext cx="40029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-DE" sz="2000"/>
              <a:t>Language:</a:t>
            </a:r>
            <a:r>
              <a:rPr lang="de-DE" sz="2000"/>
              <a:t> Solidity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IDE:</a:t>
            </a:r>
            <a:r>
              <a:rPr lang="de-DE" sz="2000"/>
              <a:t> Remix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Testing:</a:t>
            </a:r>
            <a:r>
              <a:rPr lang="de-DE" sz="2000"/>
              <a:t> Remix, Postman, with Frontend GUI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Base Implementation:</a:t>
            </a:r>
            <a:r>
              <a:rPr lang="de-DE" sz="2000"/>
              <a:t> create, kill, invest, getter methods (e.g. Token Share)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Extensions:</a:t>
            </a:r>
            <a:r>
              <a:rPr lang="de-DE" sz="2000"/>
              <a:t> Funding Deadline, Trade Tokens, Voting on Issues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tarter.png" id="147" name="Shape 147"/>
          <p:cNvPicPr preferRelativeResize="0"/>
          <p:nvPr/>
        </p:nvPicPr>
        <p:blipFill rotWithShape="1">
          <a:blip r:embed="rId3">
            <a:alphaModFix/>
          </a:blip>
          <a:srcRect b="0" l="22308" r="39387" t="46626"/>
          <a:stretch/>
        </p:blipFill>
        <p:spPr>
          <a:xfrm>
            <a:off x="5696749" y="1418075"/>
            <a:ext cx="3374374" cy="21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>
            <p:ph type="title"/>
          </p:nvPr>
        </p:nvSpPr>
        <p:spPr>
          <a:xfrm>
            <a:off x="539750" y="1740115"/>
            <a:ext cx="80613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Backend (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149" name="Shape 149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Express.JS-–-An-Ideal-Node.JS-Framework-to-develop-Enterprise-Web-Applications.jpg"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527" y="2735397"/>
            <a:ext cx="1694585" cy="9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Mongoose.png" id="152" name="Shape 152"/>
          <p:cNvPicPr preferRelativeResize="0"/>
          <p:nvPr/>
        </p:nvPicPr>
        <p:blipFill rotWithShape="1">
          <a:blip r:embed="rId5">
            <a:alphaModFix/>
          </a:blip>
          <a:srcRect b="10047" l="0" r="25132" t="0"/>
          <a:stretch/>
        </p:blipFill>
        <p:spPr>
          <a:xfrm>
            <a:off x="5696750" y="3783075"/>
            <a:ext cx="2904300" cy="109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web3js-some-tips-for-the-developer-2-638.jpg" id="153" name="Shape 153"/>
          <p:cNvPicPr preferRelativeResize="0"/>
          <p:nvPr/>
        </p:nvPicPr>
        <p:blipFill rotWithShape="1">
          <a:blip r:embed="rId6">
            <a:alphaModFix/>
          </a:blip>
          <a:srcRect b="73307" l="35835" r="36542" t="5223"/>
          <a:stretch/>
        </p:blipFill>
        <p:spPr>
          <a:xfrm>
            <a:off x="5544352" y="1575826"/>
            <a:ext cx="1620049" cy="7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464475" y="2098675"/>
            <a:ext cx="40029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de-DE" sz="2000"/>
              <a:t>Technologies</a:t>
            </a:r>
            <a:r>
              <a:rPr i="1" lang="de-DE" sz="2000"/>
              <a:t>:</a:t>
            </a:r>
            <a:r>
              <a:rPr lang="de-DE" sz="2000"/>
              <a:t> Node.js, Express.js, MongoDB, Mongoose, Web3.js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i="1" lang="de-DE" sz="2000"/>
              <a:t>Testing:</a:t>
            </a:r>
            <a:r>
              <a:rPr lang="de-DE" sz="2000"/>
              <a:t> Postman, with Frontend GUI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Data models: </a:t>
            </a:r>
            <a:r>
              <a:rPr lang="de-DE" sz="2000"/>
              <a:t>user, project, contract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2000"/>
          </a:p>
          <a:p>
            <a:pPr lvl="0" rtl="0">
              <a:spcBef>
                <a:spcPts val="0"/>
              </a:spcBef>
              <a:buNone/>
            </a:pPr>
            <a:r>
              <a:rPr i="1" lang="de-DE" sz="2000"/>
              <a:t>Provides: </a:t>
            </a:r>
            <a:r>
              <a:rPr lang="de-DE" sz="2000"/>
              <a:t>Routes (REST API)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539750" y="1740115"/>
            <a:ext cx="80613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Backend </a:t>
            </a:r>
            <a:r>
              <a:rPr lang="de-DE"/>
              <a:t>(2/2) - Base Project Transactions</a:t>
            </a:r>
          </a:p>
        </p:txBody>
      </p:sp>
      <p:sp>
        <p:nvSpPr>
          <p:cNvPr id="160" name="Shape 160"/>
          <p:cNvSpPr txBox="1"/>
          <p:nvPr>
            <p:ph idx="11" type="ftr"/>
          </p:nvPr>
        </p:nvSpPr>
        <p:spPr>
          <a:xfrm>
            <a:off x="539750" y="6372225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61" name="Shape 161"/>
          <p:cNvSpPr txBox="1"/>
          <p:nvPr>
            <p:ph idx="12" type="sldNum"/>
          </p:nvPr>
        </p:nvSpPr>
        <p:spPr>
          <a:xfrm>
            <a:off x="539750" y="6557963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lockstarter_txn1.png" id="162" name="Shape 162"/>
          <p:cNvPicPr preferRelativeResize="0"/>
          <p:nvPr/>
        </p:nvPicPr>
        <p:blipFill rotWithShape="1">
          <a:blip r:embed="rId3">
            <a:alphaModFix/>
          </a:blip>
          <a:srcRect b="8908" l="0" r="0" t="0"/>
          <a:stretch/>
        </p:blipFill>
        <p:spPr>
          <a:xfrm>
            <a:off x="539750" y="2098625"/>
            <a:ext cx="8061300" cy="41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tarter.png"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8675"/>
            <a:ext cx="8809449" cy="41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</a:p>
        </p:txBody>
      </p:sp>
      <p:sp>
        <p:nvSpPr>
          <p:cNvPr id="169" name="Shape 169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1" name="Shape 171"/>
          <p:cNvSpPr txBox="1"/>
          <p:nvPr/>
        </p:nvSpPr>
        <p:spPr>
          <a:xfrm>
            <a:off x="5037950" y="5101125"/>
            <a:ext cx="35655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-DE" sz="6000">
                <a:solidFill>
                  <a:srgbClr val="3C78D8"/>
                </a:solidFill>
              </a:rPr>
              <a:t>¡</a:t>
            </a:r>
            <a:r>
              <a:rPr i="1" lang="de-DE" sz="6000">
                <a:solidFill>
                  <a:srgbClr val="3C78D8"/>
                </a:solidFill>
              </a:rPr>
              <a:t>Demo!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Strong </a:t>
            </a:r>
            <a:r>
              <a:rPr lang="de-DE"/>
              <a:t>P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oints &amp; </a:t>
            </a:r>
            <a:r>
              <a:rPr lang="de-DE"/>
              <a:t>Potential Next Development Steps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595675" y="4709262"/>
            <a:ext cx="6005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de-DE" sz="2000"/>
              <a:t>Distributed Backend Environment</a:t>
            </a:r>
          </a:p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de-DE" sz="2000"/>
              <a:t>Voting Functionality into Application</a:t>
            </a:r>
          </a:p>
        </p:txBody>
      </p:sp>
      <p:sp>
        <p:nvSpPr>
          <p:cNvPr id="178" name="Shape 17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muscle-icon-10.png"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2349500"/>
            <a:ext cx="1822725" cy="18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21510" l="64672" r="12579" t="38380"/>
          <a:stretch/>
        </p:blipFill>
        <p:spPr>
          <a:xfrm>
            <a:off x="617773" y="4338174"/>
            <a:ext cx="1666675" cy="165302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idx="1" type="body"/>
          </p:nvPr>
        </p:nvSpPr>
        <p:spPr>
          <a:xfrm>
            <a:off x="2595675" y="2665862"/>
            <a:ext cx="60054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de-DE" sz="2000"/>
              <a:t>All Functionalities of Crowdfunding platform</a:t>
            </a:r>
          </a:p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de-DE" sz="2000"/>
              <a:t>Synchronization MongoDB &amp; Blockchain</a:t>
            </a:r>
          </a:p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de-DE" sz="2000"/>
              <a:t>Fast Response Times for User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ische Universität Berlin | PowerPoint Master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